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7" r:id="rId4"/>
    <p:sldId id="258" r:id="rId5"/>
    <p:sldId id="259" r:id="rId6"/>
    <p:sldId id="268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9822" autoAdjust="0"/>
  </p:normalViewPr>
  <p:slideViewPr>
    <p:cSldViewPr>
      <p:cViewPr varScale="1">
        <p:scale>
          <a:sx n="67" d="100"/>
          <a:sy n="67" d="100"/>
        </p:scale>
        <p:origin x="-1236" y="-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0F04A23-9ABE-4273-8E8C-89518BF56D9D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9447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AE70ADF-E108-4075-9D21-BCAF9517496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82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 dirty="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59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6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08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47824" y="808548"/>
            <a:ext cx="8418513" cy="5724644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ru-RU" sz="3600" dirty="0" smtClean="0">
              <a:solidFill>
                <a:srgbClr val="99284C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9284C"/>
                </a:solidFill>
              </a:rPr>
              <a:t>Организация  внеурочной  деятельности  младших  школьников  в  рамках  реализации  ФГОС.</a:t>
            </a:r>
          </a:p>
          <a:p>
            <a:pPr marL="0" indent="0" algn="ctr"/>
            <a:endParaRPr lang="ru-RU" dirty="0" smtClean="0">
              <a:solidFill>
                <a:srgbClr val="99284C"/>
              </a:solidFill>
            </a:endParaRPr>
          </a:p>
          <a:p>
            <a:pPr marL="0" indent="0" algn="ctr"/>
            <a:endParaRPr lang="ru-RU" dirty="0" smtClean="0">
              <a:solidFill>
                <a:srgbClr val="99284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99284C"/>
              </a:solidFill>
            </a:endParaRPr>
          </a:p>
          <a:p>
            <a:pPr marL="0" indent="0" algn="ctr"/>
            <a:endParaRPr lang="ru-RU" dirty="0">
              <a:solidFill>
                <a:srgbClr val="99284C"/>
              </a:solidFill>
            </a:endParaRPr>
          </a:p>
          <a:p>
            <a:pPr marL="0" indent="0" algn="ctr"/>
            <a:endParaRPr lang="ru-RU" dirty="0">
              <a:solidFill>
                <a:srgbClr val="99284C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99284C"/>
                </a:solidFill>
              </a:rPr>
              <a:t>Плотникова  Ольга  Васильевна,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99284C"/>
                </a:solidFill>
              </a:rPr>
              <a:t>Зам. директора  по  УР 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99284C"/>
                </a:solidFill>
              </a:rPr>
              <a:t>МБОУ «СОШ  № 2  г.  Никольска»</a:t>
            </a:r>
            <a:endParaRPr lang="de-DE" dirty="0">
              <a:solidFill>
                <a:srgbClr val="99284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Кружок «Занимательная  математика»</a:t>
            </a:r>
          </a:p>
          <a:p>
            <a:pPr algn="ctr"/>
            <a:endParaRPr lang="ru-RU" dirty="0"/>
          </a:p>
          <a:p>
            <a:r>
              <a:rPr lang="ru-RU" dirty="0" smtClean="0"/>
              <a:t>Программа  направлена  на  развитие  у  детей  математического   образа    мышления:</a:t>
            </a:r>
          </a:p>
          <a:p>
            <a:r>
              <a:rPr lang="ru-RU" dirty="0" smtClean="0"/>
              <a:t> краткости  речи, правильному  применению  математической  терминологии, созданию  условий  для  развития  ребёнка, развитию  мотивации к  познанию  и  творчеству,  интеллектуального  и  духовного  развития 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683494"/>
            <a:ext cx="8418240" cy="6216986"/>
          </a:xfrm>
        </p:spPr>
        <p:txBody>
          <a:bodyPr/>
          <a:lstStyle/>
          <a:p>
            <a:r>
              <a:rPr lang="ru-RU" b="1" dirty="0" smtClean="0"/>
              <a:t>                      Кружок  «Информатика»</a:t>
            </a:r>
          </a:p>
          <a:p>
            <a:r>
              <a:rPr lang="ru-RU" b="1" dirty="0" smtClean="0"/>
              <a:t>Цель </a:t>
            </a:r>
            <a:r>
              <a:rPr lang="ru-RU" b="1" dirty="0"/>
              <a:t>и задачи курса</a:t>
            </a:r>
          </a:p>
          <a:p>
            <a:r>
              <a:rPr lang="ru-RU" dirty="0"/>
              <a:t>Целью изучения информатики в начальной школе является формирование первоначальных представлений об информации и ее свойствах, а также формирование навыков работы с информацией (как с применением компьютеров, так и без них). </a:t>
            </a:r>
          </a:p>
          <a:p>
            <a:r>
              <a:rPr lang="ru-RU" dirty="0"/>
              <a:t>Обучение информатике направлено на решение следующих задач:</a:t>
            </a:r>
          </a:p>
          <a:p>
            <a:pPr lvl="0"/>
            <a:r>
              <a:rPr lang="ru-RU" dirty="0"/>
              <a:t>учить школьника искать, отбирать, организовывать и использовать информацию для решения стоящих перед ним задач;</a:t>
            </a:r>
          </a:p>
          <a:p>
            <a:pPr lvl="0"/>
            <a:r>
              <a:rPr lang="ru-RU" dirty="0"/>
              <a:t>формировать первоначальные навыки планирования целенаправленной деятельности человека, в том числе учебной деятельности;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827510"/>
            <a:ext cx="8418240" cy="6072970"/>
          </a:xfrm>
        </p:spPr>
        <p:txBody>
          <a:bodyPr/>
          <a:lstStyle/>
          <a:p>
            <a:pPr lvl="0"/>
            <a:r>
              <a:rPr lang="ru-RU" dirty="0"/>
              <a:t>дать первоначальные представления о компьютере и современных информационных технологиях и сформировать первичные навыки работы на компьютере;</a:t>
            </a:r>
          </a:p>
          <a:p>
            <a:pPr lvl="0"/>
            <a:r>
              <a:rPr lang="ru-RU" dirty="0"/>
              <a:t>дать представление об этических нормах работы с информацией, об информационной безопасности личности и государства.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4" name="Picture 2" descr="F:\Фото внеурочка\SAM_5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2" y="3611007"/>
            <a:ext cx="41454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внеурочка\SAM_5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3563813"/>
            <a:ext cx="4142639" cy="32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/>
              <a:t>Кружок  «Умелые  руки»</a:t>
            </a:r>
          </a:p>
          <a:p>
            <a:r>
              <a:rPr lang="ru-RU" dirty="0" smtClean="0"/>
              <a:t>Руководитель: педагог  ЦВР  Проскурякова Н.В.  Программа «Умелые  руки»  рассчитана  на  обучающихся  7-10 лет. Срок  обучения  4 года.</a:t>
            </a:r>
          </a:p>
          <a:p>
            <a:r>
              <a:rPr lang="ru-RU" dirty="0" smtClean="0"/>
              <a:t>Цель: формирование  художественно-творческой  активности  личности  через создание  работ  на  основе  приёмов  методов  лепки.</a:t>
            </a:r>
          </a:p>
          <a:p>
            <a:r>
              <a:rPr lang="ru-RU" dirty="0" smtClean="0"/>
              <a:t>На  первом  году  обучения  дети  знакомятся  с  разнообразием  материалов  для  лепки. На  практике  больше  используют  пластилин.</a:t>
            </a:r>
            <a:endParaRPr lang="ru-RU" dirty="0"/>
          </a:p>
        </p:txBody>
      </p:sp>
      <p:pic>
        <p:nvPicPr>
          <p:cNvPr id="4099" name="Picture 3" descr="F:\Фото внеурочка\SAM_5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4540397"/>
            <a:ext cx="4009900" cy="24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683494"/>
            <a:ext cx="8418240" cy="6216986"/>
          </a:xfrm>
        </p:spPr>
        <p:txBody>
          <a:bodyPr/>
          <a:lstStyle/>
          <a:p>
            <a:r>
              <a:rPr lang="ru-RU" dirty="0" smtClean="0"/>
              <a:t>Со  второго  года  осваивается  лепка  из  глины. Подробно  изучается  дымковская  глиняная  игрушка.</a:t>
            </a:r>
          </a:p>
          <a:p>
            <a:r>
              <a:rPr lang="ru-RU" dirty="0" smtClean="0"/>
              <a:t>С  третьего  года обучения  добавляется  </a:t>
            </a:r>
            <a:r>
              <a:rPr lang="ru-RU" dirty="0" err="1" smtClean="0"/>
              <a:t>Филимоновская</a:t>
            </a:r>
            <a:r>
              <a:rPr lang="ru-RU" dirty="0" smtClean="0"/>
              <a:t>  и  </a:t>
            </a:r>
            <a:r>
              <a:rPr lang="ru-RU" dirty="0" err="1" smtClean="0"/>
              <a:t>Каргопольская</a:t>
            </a:r>
            <a:r>
              <a:rPr lang="ru-RU" dirty="0" smtClean="0"/>
              <a:t>  глиняные  игрушки. </a:t>
            </a:r>
          </a:p>
          <a:p>
            <a:r>
              <a:rPr lang="ru-RU" dirty="0" smtClean="0"/>
              <a:t>В  последний  год  обучения  идёт  знакомство  с  разнообразием  глиняных  народных  игрушек. </a:t>
            </a:r>
          </a:p>
          <a:p>
            <a:r>
              <a:rPr lang="ru-RU" dirty="0" smtClean="0"/>
              <a:t>Обучающиеся  отрабатывают  умение  лепить сюжетные  композиции, создавать коллаж.</a:t>
            </a:r>
          </a:p>
          <a:p>
            <a:endParaRPr lang="ru-RU" dirty="0"/>
          </a:p>
        </p:txBody>
      </p:sp>
      <p:pic>
        <p:nvPicPr>
          <p:cNvPr id="5122" name="Picture 2" descr="F:\Фото внеурочка\SAM_5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3779838"/>
            <a:ext cx="525658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r>
              <a:rPr lang="ru-RU" dirty="0" smtClean="0"/>
              <a:t>Таким  образом, занятия  лепкой  очень полезны  для  детей  младшего  школьного  возраста. Через  данную  программу  идёт  приобщение  обучающихся  к  народной  культуре, развитие  и  возрождение  древнего  вида  художественного  промысла – керамики. Детям  кружок  очень  нравится.</a:t>
            </a:r>
          </a:p>
          <a:p>
            <a:endParaRPr lang="ru-RU" dirty="0"/>
          </a:p>
        </p:txBody>
      </p:sp>
      <p:pic>
        <p:nvPicPr>
          <p:cNvPr id="6147" name="Picture 3" descr="F:\Фото внеурочка\SAM_5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1" y="3059757"/>
            <a:ext cx="4104457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внеурочка\SAM_5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3059757"/>
            <a:ext cx="4248472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b="0" i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611486"/>
            <a:ext cx="8418240" cy="6288994"/>
          </a:xfrm>
        </p:spPr>
        <p:txBody>
          <a:bodyPr/>
          <a:lstStyle/>
          <a:p>
            <a:pPr algn="ctr"/>
            <a:r>
              <a:rPr lang="ru-RU" b="1" dirty="0" smtClean="0"/>
              <a:t>Кружок  «</a:t>
            </a:r>
            <a:r>
              <a:rPr lang="ru-RU" b="1" dirty="0" err="1" smtClean="0"/>
              <a:t>Мастерилка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Руководитель: педагог ЦВР  </a:t>
            </a:r>
            <a:r>
              <a:rPr lang="ru-RU" dirty="0" err="1" smtClean="0"/>
              <a:t>Лешукова</a:t>
            </a:r>
            <a:r>
              <a:rPr lang="ru-RU" dirty="0" smtClean="0"/>
              <a:t>  Е.Г.</a:t>
            </a:r>
          </a:p>
          <a:p>
            <a:r>
              <a:rPr lang="ru-RU" dirty="0" smtClean="0"/>
              <a:t>Программа  кружка, сроком обучения 2 года  рассчитана  на 1-2  класс, где работают с  бумагой  и картоном, различными  бросовыми материалами.      Во  2  классе  ребята  знакомятся  с  разными  техниками: модульное  оригами, </a:t>
            </a:r>
            <a:r>
              <a:rPr lang="ru-RU" dirty="0" err="1" smtClean="0"/>
              <a:t>изонить</a:t>
            </a:r>
            <a:r>
              <a:rPr lang="ru-RU" dirty="0" smtClean="0"/>
              <a:t>,  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F:\Фото внеурочка\SAM_5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3563813"/>
            <a:ext cx="4176464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внеурочка\SAM_5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7" y="3563813"/>
            <a:ext cx="4320480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pPr marL="72000" indent="0" algn="ctr">
              <a:buNone/>
            </a:pPr>
            <a:r>
              <a:rPr lang="ru-RU" b="1" dirty="0" smtClean="0"/>
              <a:t>   Кружок  «</a:t>
            </a:r>
            <a:r>
              <a:rPr lang="ru-RU" b="1" dirty="0" err="1" smtClean="0"/>
              <a:t>Берестяночка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Цель объединения- эстетическое и трудовое  воспитание  обучающихся.</a:t>
            </a:r>
          </a:p>
          <a:p>
            <a:r>
              <a:rPr lang="ru-RU" dirty="0" smtClean="0"/>
              <a:t>В  3-4 классах  работает  Елена Геннадьевна с  мальчиками. Занимаются различными рукоделиями: </a:t>
            </a:r>
            <a:r>
              <a:rPr lang="ru-RU" dirty="0" err="1" smtClean="0"/>
              <a:t>берестоплетением</a:t>
            </a:r>
            <a:r>
              <a:rPr lang="ru-RU" dirty="0" smtClean="0"/>
              <a:t>, плетением  из  газетных  трубочек, </a:t>
            </a:r>
            <a:r>
              <a:rPr lang="ru-RU" dirty="0" err="1" smtClean="0"/>
              <a:t>бисероплетением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F:\Фото внеурочка\SAM_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7" y="3347789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внеурочка\SAM_5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9" y="3347790"/>
            <a:ext cx="403244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/>
              <a:t>Кружок   «Основы  рукоделия»               </a:t>
            </a:r>
            <a:r>
              <a:rPr lang="ru-RU" dirty="0" smtClean="0"/>
              <a:t>Руководитель:  Конева  Нина  Михайловна.         Образовательная  программа  является  прикладной, носит  практико-ориентированный  и  социально – педагогический характер  и  направлена на  овладение  учащимися  основными  приёмами и  техниками  основных  видов  женских рукоделий.</a:t>
            </a:r>
          </a:p>
          <a:p>
            <a:r>
              <a:rPr lang="ru-RU" dirty="0" smtClean="0"/>
              <a:t>Цель- создание  благоприятных  условий  для формирования  положительной  мотивации  и освоению  различных  видов  декоративно – прикладного  творчества. Программа  по  курсу    «Основы  рукоделия» разделена  на  4  блока.</a:t>
            </a:r>
          </a:p>
          <a:p>
            <a:r>
              <a:rPr lang="ru-RU" dirty="0" smtClean="0"/>
              <a:t>Блок  «Лоскутное шитьё» – 8 часов.</a:t>
            </a:r>
          </a:p>
          <a:p>
            <a:r>
              <a:rPr lang="ru-RU" dirty="0" smtClean="0"/>
              <a:t>Учащиеся  знакомятся с материалами и инструментами, применяемые на шитье. Выполняют изделия  из лоскутов.</a:t>
            </a:r>
          </a:p>
        </p:txBody>
      </p:sp>
    </p:spTree>
    <p:extLst>
      <p:ext uri="{BB962C8B-B14F-4D97-AF65-F5344CB8AC3E}">
        <p14:creationId xmlns:p14="http://schemas.microsoft.com/office/powerpoint/2010/main" val="41836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827510"/>
            <a:ext cx="8418240" cy="607297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Блок  «Мягкая  игрушка»  -8 часов. 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Девочки учатся  кроить  по  шаблону, выполняют поделки, украшают  изделия  различными отделочными  материалами.</a:t>
            </a:r>
          </a:p>
          <a:p>
            <a:r>
              <a:rPr lang="ru-RU" dirty="0" smtClean="0"/>
              <a:t>Блок  «Вышивка  лентами» – 8 часов.</a:t>
            </a:r>
          </a:p>
          <a:p>
            <a:r>
              <a:rPr lang="ru-RU" dirty="0" smtClean="0"/>
              <a:t>Знакомятся с  историей  вышивки  лентами, с видами вышивальных швов и строчек. Выполняют  изделие  по эскизу (панно или  салфетку)</a:t>
            </a:r>
          </a:p>
          <a:p>
            <a:r>
              <a:rPr lang="ru-RU" dirty="0" smtClean="0"/>
              <a:t>Блок «Вязание  крючком» – 8 часов.</a:t>
            </a:r>
          </a:p>
          <a:p>
            <a:r>
              <a:rPr lang="ru-RU" dirty="0" smtClean="0"/>
              <a:t>Овладевают приёмами  вязания  крючком, выполняют различные  несложные  изделия, учатся  читать схемы  по  вязанию, пользоваться  условными  обозначениями.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5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19832" y="971525"/>
            <a:ext cx="8418513" cy="6647974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Проблема  использования  свободного  времени  подрастающего  поколения  в целях  всестороннего  воспитания  и  развития  всегда  были  насущными  для  общества.</a:t>
            </a:r>
          </a:p>
          <a:p>
            <a:pPr marL="0" indent="0"/>
            <a:r>
              <a:rPr lang="ru-RU" b="1" dirty="0" smtClean="0"/>
              <a:t>Цель</a:t>
            </a:r>
            <a:r>
              <a:rPr lang="ru-RU" dirty="0" smtClean="0"/>
              <a:t> – наиболее  продуктивно  осуществлять  воспитание  в свободное  от  обучения время, используя  внеурочную  деятельность  как  ресурс, позволяющий  школе  достичь  нового  качества  образования.</a:t>
            </a:r>
          </a:p>
          <a:p>
            <a:pPr marL="0" indent="0"/>
            <a:r>
              <a:rPr lang="ru-RU" b="1" dirty="0" smtClean="0"/>
              <a:t>Задачи:  </a:t>
            </a:r>
            <a:r>
              <a:rPr lang="ru-RU" dirty="0" smtClean="0"/>
              <a:t>стимулировать  ребёнка  к  выбору  круга  интереса, развитию  личностных  способностей.</a:t>
            </a:r>
          </a:p>
          <a:p>
            <a:pPr marL="0" indent="0"/>
            <a:r>
              <a:rPr lang="ru-RU" dirty="0" smtClean="0"/>
              <a:t>В  соответствии  с  требованиями  Стандарта  внеурочная  деятельность рассматривается  как  важная  и  неотъемлемая   часть  процесса  образования   и  организуется  по  направлениям  развития  личности  в  соответствии  с планом.</a:t>
            </a:r>
          </a:p>
          <a:p>
            <a:pPr marL="0" indent="0"/>
            <a:endParaRPr lang="ru-RU" dirty="0"/>
          </a:p>
          <a:p>
            <a:pPr marL="0" indent="0"/>
            <a:r>
              <a:rPr lang="ru-RU" dirty="0" smtClean="0"/>
              <a:t>.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Фото внеурочка\SAM_5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3" y="755650"/>
            <a:ext cx="410445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внеурочка\SAM_5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5" y="683493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 внеурочка\SAM_5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4" y="3923853"/>
            <a:ext cx="410445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Фото внеурочка\SAM_5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6" y="3923853"/>
            <a:ext cx="432047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611485"/>
            <a:ext cx="8607960" cy="457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611486"/>
            <a:ext cx="8418240" cy="6288994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Планируемый  результат:</a:t>
            </a:r>
          </a:p>
          <a:p>
            <a:r>
              <a:rPr lang="ru-RU" dirty="0" smtClean="0"/>
              <a:t>Повышение  качества  образования  школьников, развитие личности ребёнка в  соответствии  с  природными  задатками, интересами, способностями.</a:t>
            </a:r>
          </a:p>
          <a:p>
            <a:endParaRPr lang="ru-RU" dirty="0" smtClean="0"/>
          </a:p>
          <a:p>
            <a:r>
              <a:rPr lang="ru-RU" b="1" dirty="0" smtClean="0"/>
              <a:t>Ресурсы:</a:t>
            </a:r>
          </a:p>
          <a:p>
            <a:r>
              <a:rPr lang="ru-RU" dirty="0" smtClean="0"/>
              <a:t>Педагоги школы , специалисты ЦВР, что  позволяет  наиболее  обширнее  охватить  изучаемый  материал, разнообразить  выбор  направлений.</a:t>
            </a:r>
          </a:p>
          <a:p>
            <a:endParaRPr lang="ru-RU" dirty="0" smtClean="0"/>
          </a:p>
          <a:p>
            <a:r>
              <a:rPr lang="ru-RU" b="1" dirty="0" smtClean="0"/>
              <a:t>Информационное обеспечение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Имеется электронная  детская  энциклопедия «Кирилл и Мефодий», диски по  информатике, библиотечный фонд, выход  в 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683494"/>
            <a:ext cx="8418240" cy="6216986"/>
          </a:xfrm>
        </p:spPr>
        <p:txBody>
          <a:bodyPr/>
          <a:lstStyle/>
          <a:p>
            <a:r>
              <a:rPr lang="ru-RU" b="1" dirty="0" smtClean="0"/>
              <a:t>      Материально-техническое  обеспечение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Для  реализации  внеурочной  деятельности  в рамках ФГОС НОО  нового  поколения  в  школе  имеются  необходимые  условия: занятия ведутся  в  одну смену, имеется столовая, школа  располагает спортивным залом со  спортивным  инвентарём,          9  </a:t>
            </a:r>
            <a:r>
              <a:rPr lang="ru-RU" dirty="0" err="1" smtClean="0"/>
              <a:t>мультипроекторов</a:t>
            </a:r>
            <a:r>
              <a:rPr lang="ru-RU" dirty="0" smtClean="0"/>
              <a:t>, интерактивная  </a:t>
            </a:r>
            <a:r>
              <a:rPr lang="ru-RU" smtClean="0"/>
              <a:t>доска,                </a:t>
            </a:r>
            <a:r>
              <a:rPr lang="ru-RU" dirty="0" smtClean="0"/>
              <a:t>16 ноутбуков,  комплекс  цифрового  измерительного  оборудования, 15 цифровых  </a:t>
            </a:r>
            <a:r>
              <a:rPr lang="ru-RU" smtClean="0"/>
              <a:t>микроскопов,                    </a:t>
            </a:r>
            <a:r>
              <a:rPr lang="ru-RU" dirty="0" smtClean="0"/>
              <a:t>9 магнитофонов,  комплекс  компакт дисков.</a:t>
            </a:r>
          </a:p>
          <a:p>
            <a:r>
              <a:rPr lang="ru-RU" dirty="0" smtClean="0"/>
              <a:t>Материально – техническое  оборудование  позволяет  выполнять  программу  внеурочной  деятельности  в  полном  объёме.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r>
              <a:rPr lang="ru-RU" dirty="0" smtClean="0"/>
              <a:t>ОУ  предоставляет  обучающимся   возможность  выбора  широкого  спектра  занятий  ,  направленных  на  их  развитие.</a:t>
            </a:r>
            <a:endParaRPr lang="ru-RU" dirty="0"/>
          </a:p>
        </p:txBody>
      </p:sp>
      <p:pic>
        <p:nvPicPr>
          <p:cNvPr id="1026" name="Picture 2" descr="F:\Фото внеурочка\SAM_5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7" y="2267669"/>
            <a:ext cx="39604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внеурочка\SAM_5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2843733"/>
            <a:ext cx="4248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827510"/>
            <a:ext cx="8418240" cy="607297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Специфика  внеурочной  деятельности  заключается в том, что  в  условиях  ОУ  ребёнок  получает  возможность  подключиться  к  занятиям  по  интересам, познать  новый  способ  существования – </a:t>
            </a:r>
            <a:r>
              <a:rPr lang="ru-RU" dirty="0" err="1" smtClean="0"/>
              <a:t>безоценочный</a:t>
            </a:r>
            <a:r>
              <a:rPr lang="ru-RU" dirty="0" smtClean="0"/>
              <a:t>, при  этом  обеспечивающий  достижение успеха  благодаря  его  способностям  независимо  от  успеваемости  по  обязательным  учебным    дисциплинам. </a:t>
            </a:r>
          </a:p>
          <a:p>
            <a:r>
              <a:rPr lang="ru-RU" dirty="0" smtClean="0"/>
              <a:t>Содержание  занятий, предусмотренных  как  внеурочная  деятельность  формируется с  учётом  пожеланий  обучающихся  и  их  родителей,  направляется  на  реализацию  различных  форм  её  организации  таких, как   экскурсии, кружки, секции, конкурсы, соревнования  и 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8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r>
              <a:rPr lang="ru-RU" dirty="0" smtClean="0"/>
              <a:t>При  организации  внеурочной  деятельности  обучающихся  мы  используем  учреждения  дополнительного  образования, культуры  и спорта.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12120" y="3347789"/>
            <a:ext cx="28803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 «СОШ  №  2  г. Никольска»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V="1">
            <a:off x="4752280" y="298774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44168" y="2267669"/>
            <a:ext cx="187220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Детская  библиотека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4" idx="7"/>
          </p:cNvCxnSpPr>
          <p:nvPr/>
        </p:nvCxnSpPr>
        <p:spPr>
          <a:xfrm flipV="1">
            <a:off x="5770627" y="2771725"/>
            <a:ext cx="1285909" cy="744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413580" y="2267669"/>
            <a:ext cx="1651067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ЦТНК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4" idx="6"/>
          </p:cNvCxnSpPr>
          <p:nvPr/>
        </p:nvCxnSpPr>
        <p:spPr>
          <a:xfrm>
            <a:off x="6192440" y="3923853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239113" y="3516511"/>
            <a:ext cx="1617623" cy="83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РДК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3528144" y="334778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1"/>
          </p:cNvCxnSpPr>
          <p:nvPr/>
        </p:nvCxnSpPr>
        <p:spPr>
          <a:xfrm flipH="1" flipV="1">
            <a:off x="2808064" y="3144119"/>
            <a:ext cx="925869" cy="37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63848" y="2411686"/>
            <a:ext cx="2448272" cy="1104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Краеведческий музей им. </a:t>
            </a:r>
          </a:p>
          <a:p>
            <a:pPr algn="ctr"/>
            <a:r>
              <a:rPr lang="ru-RU" dirty="0" smtClean="0"/>
              <a:t>А. Яшина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>
            <a:stCxn id="4" idx="4"/>
          </p:cNvCxnSpPr>
          <p:nvPr/>
        </p:nvCxnSpPr>
        <p:spPr>
          <a:xfrm>
            <a:off x="4752280" y="4499917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744168" y="5147989"/>
            <a:ext cx="19225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ЦРБ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>
            <a:stCxn id="4" idx="5"/>
          </p:cNvCxnSpPr>
          <p:nvPr/>
        </p:nvCxnSpPr>
        <p:spPr>
          <a:xfrm>
            <a:off x="5770627" y="4331192"/>
            <a:ext cx="642954" cy="600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3"/>
          </p:cNvCxnSpPr>
          <p:nvPr/>
        </p:nvCxnSpPr>
        <p:spPr>
          <a:xfrm flipH="1">
            <a:off x="2808064" y="4331192"/>
            <a:ext cx="925869" cy="600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583928" y="4931965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КЦСОН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413580" y="4931965"/>
            <a:ext cx="17950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«Патриот»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>
            <a:endCxn id="32" idx="1"/>
          </p:cNvCxnSpPr>
          <p:nvPr/>
        </p:nvCxnSpPr>
        <p:spPr>
          <a:xfrm>
            <a:off x="6413580" y="4931965"/>
            <a:ext cx="262884" cy="133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" idx="2"/>
          </p:cNvCxnSpPr>
          <p:nvPr/>
        </p:nvCxnSpPr>
        <p:spPr>
          <a:xfrm flipH="1">
            <a:off x="2304008" y="3923853"/>
            <a:ext cx="1008112" cy="12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367904" y="3936204"/>
            <a:ext cx="1656184" cy="69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6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er\Desktop\Оля\SAM_4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3923853"/>
            <a:ext cx="417646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er\Desktop\Оля\SAM_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7" y="3923852"/>
            <a:ext cx="4392487" cy="29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31PHOTO\SAM_5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755500"/>
            <a:ext cx="4170461" cy="30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CIM\131PHOTO\SAM_3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7" y="755500"/>
            <a:ext cx="4392487" cy="30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699479"/>
            <a:ext cx="8607960" cy="62487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755502"/>
            <a:ext cx="8418240" cy="6144978"/>
          </a:xfrm>
        </p:spPr>
        <p:txBody>
          <a:bodyPr/>
          <a:lstStyle/>
          <a:p>
            <a:pPr algn="ctr"/>
            <a:r>
              <a:rPr lang="ru-RU" b="1" dirty="0" smtClean="0"/>
              <a:t>План  внеурочной  деятельности.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3156"/>
              </p:ext>
            </p:extLst>
          </p:nvPr>
        </p:nvGraphicFramePr>
        <p:xfrm>
          <a:off x="719833" y="1331565"/>
          <a:ext cx="8568952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67"/>
                <a:gridCol w="1785198"/>
                <a:gridCol w="1611778"/>
                <a:gridCol w="1815803"/>
                <a:gridCol w="1856606"/>
              </a:tblGrid>
              <a:tr h="83278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Направ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1 -е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2-е 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3 -е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4-е  классы</a:t>
                      </a:r>
                      <a:endParaRPr lang="ru-RU" dirty="0"/>
                    </a:p>
                  </a:txBody>
                  <a:tcPr/>
                </a:tc>
              </a:tr>
              <a:tr h="1189697"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Духовно-нравствен-</a:t>
                      </a:r>
                      <a:r>
                        <a:rPr lang="ru-RU" dirty="0" err="1" smtClean="0"/>
                        <a:t>ное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Азбука  истоков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Истоки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Истоки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Истоки</a:t>
                      </a:r>
                      <a:endParaRPr lang="ru-RU" dirty="0"/>
                    </a:p>
                  </a:txBody>
                  <a:tcPr/>
                </a:tc>
              </a:tr>
              <a:tr h="83278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Общеинтел-лектуальное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Занимательная</a:t>
                      </a:r>
                      <a:r>
                        <a:rPr lang="ru-RU" baseline="0" dirty="0" smtClean="0"/>
                        <a:t> 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Информатика</a:t>
                      </a:r>
                    </a:p>
                  </a:txBody>
                  <a:tcPr/>
                </a:tc>
              </a:tr>
              <a:tr h="2617334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Мастерилка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Умелые</a:t>
                      </a:r>
                      <a:r>
                        <a:rPr lang="ru-RU" baseline="0" dirty="0" smtClean="0"/>
                        <a:t>  </a:t>
                      </a:r>
                    </a:p>
                    <a:p>
                      <a:r>
                        <a:rPr lang="ru-RU" baseline="0" dirty="0" smtClean="0"/>
                        <a:t>руки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Умелые  </a:t>
                      </a:r>
                    </a:p>
                    <a:p>
                      <a:r>
                        <a:rPr lang="ru-RU" dirty="0" smtClean="0"/>
                        <a:t>   руки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Берестяночка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</a:t>
                      </a:r>
                    </a:p>
                    <a:p>
                      <a:r>
                        <a:rPr lang="ru-RU" dirty="0" smtClean="0"/>
                        <a:t>Основы </a:t>
                      </a:r>
                    </a:p>
                    <a:p>
                      <a:r>
                        <a:rPr lang="ru-RU" dirty="0" smtClean="0"/>
                        <a:t>рукоделия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Умелые</a:t>
                      </a:r>
                    </a:p>
                    <a:p>
                      <a:r>
                        <a:rPr lang="ru-RU" dirty="0" smtClean="0"/>
                        <a:t>руки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Берестяночка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Основы</a:t>
                      </a:r>
                    </a:p>
                    <a:p>
                      <a:r>
                        <a:rPr lang="ru-RU" dirty="0" smtClean="0"/>
                        <a:t>рукоделия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0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899518"/>
            <a:ext cx="8418240" cy="60009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Каждый  ребёнок  посещает  не  менее  3  часов  занятий  в  неделю.  Если  ребёнок  посещает  кружки, секции  вне  школы  (ЦВР, РДК,ДШИ)  он  может  посещать  не  все  кружки  в  школе.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Кружок  «Азбука  истоков» 1 класс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«Истоки» 2-4 класс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курса «Истоки » охватывает весь период начальной школы с 1 по 4 </a:t>
            </a:r>
            <a:r>
              <a:rPr lang="ru-RU" dirty="0" smtClean="0"/>
              <a:t>классы. Внутренняя целостность и завершенность курса обеспечивается преемственностью содержательных линий и методов работы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539476"/>
            <a:ext cx="8418240" cy="6361003"/>
          </a:xfrm>
        </p:spPr>
        <p:txBody>
          <a:bodyPr/>
          <a:lstStyle/>
          <a:p>
            <a:r>
              <a:rPr lang="ru-RU" dirty="0"/>
              <a:t>В первом классе дети подводятся к пониманию духовных истоков человеческого бытия, осознанию мира, в котором они живут. С этой целью они знакомятся с социокультурным наполнением ценностей, обозначаемых как «МИР», «СЛОВО», «ОБРАЗ», «КНИГА».</a:t>
            </a:r>
          </a:p>
          <a:p>
            <a:r>
              <a:rPr lang="ru-RU" dirty="0"/>
              <a:t>Во втором классе дети осваивают истоки ближайшей социокультурной среды, своего родного края и основной деятельности человека в ней. </a:t>
            </a:r>
          </a:p>
          <a:p>
            <a:r>
              <a:rPr lang="ru-RU" dirty="0"/>
              <a:t>В третьем классе основной акцент переносится на истоки ценностей внутреннего мира человека, на его духовные и душевные начала. </a:t>
            </a:r>
          </a:p>
          <a:p>
            <a:r>
              <a:rPr lang="ru-RU" dirty="0"/>
              <a:t>В четвертом классе осуществляется знакомство с истоками традиций народов Вологодской области и России в целом как важнейшим механизмом передачи из века в век базовых социокультурных ценностей российской цивилизации.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1200</Words>
  <Application>Microsoft Office PowerPoint</Application>
  <PresentationFormat>Произвольный</PresentationFormat>
  <Paragraphs>131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prs-novelty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53</cp:revision>
  <dcterms:created xsi:type="dcterms:W3CDTF">2009-04-16T11:32:32Z</dcterms:created>
  <dcterms:modified xsi:type="dcterms:W3CDTF">2016-03-22T03:30:44Z</dcterms:modified>
</cp:coreProperties>
</file>